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31-Jan-25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31-Jan-25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31-Jan-25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MarianaPetriv</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30.01.2025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1824"/>
            <a:ext cx="5212335" cy="456513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The link to the notebook is </a:t>
            </a:r>
            <a:r>
              <a:rPr lang="en-US" sz="2200" dirty="0">
                <a:solidFill>
                  <a:schemeClr val="accent1"/>
                </a:solidFill>
                <a:latin typeface="Abadi" panose="020B0604020104020204" pitchFamily="34" charset="0"/>
              </a:rPr>
              <a:t>https://github.com/MarianaPetriv/Data-Science-SpaceX-Falcon9/blob/main/labs-jupyter-spacex-Data%20wrangling%20(1).ipynb</a:t>
            </a:r>
            <a:endParaRPr lang="en-US" dirty="0">
              <a:solidFill>
                <a:schemeClr val="accent1"/>
              </a:solidFill>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0B8C6C79-872C-439F-85B1-6AFA53A8E81B}"/>
              </a:ext>
            </a:extLst>
          </p:cNvPr>
          <p:cNvPicPr>
            <a:picLocks noChangeAspect="1"/>
          </p:cNvPicPr>
          <p:nvPr/>
        </p:nvPicPr>
        <p:blipFill>
          <a:blip r:embed="rId3"/>
          <a:stretch>
            <a:fillRect/>
          </a:stretch>
        </p:blipFill>
        <p:spPr>
          <a:xfrm>
            <a:off x="6096000" y="1291648"/>
            <a:ext cx="5760203" cy="456513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3642"/>
            <a:ext cx="5615292" cy="244041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E2937AE-BEC8-490E-AEEB-3188ECF9F17A}"/>
              </a:ext>
            </a:extLst>
          </p:cNvPr>
          <p:cNvPicPr>
            <a:picLocks noChangeAspect="1"/>
          </p:cNvPicPr>
          <p:nvPr/>
        </p:nvPicPr>
        <p:blipFill>
          <a:blip r:embed="rId3"/>
          <a:stretch>
            <a:fillRect/>
          </a:stretch>
        </p:blipFill>
        <p:spPr>
          <a:xfrm>
            <a:off x="6742186" y="1573642"/>
            <a:ext cx="4543425" cy="3152775"/>
          </a:xfrm>
          <a:prstGeom prst="rect">
            <a:avLst/>
          </a:prstGeom>
        </p:spPr>
      </p:pic>
      <p:sp>
        <p:nvSpPr>
          <p:cNvPr id="7" name="Rectangle 6">
            <a:extLst>
              <a:ext uri="{FF2B5EF4-FFF2-40B4-BE49-F238E27FC236}">
                <a16:creationId xmlns:a16="http://schemas.microsoft.com/office/drawing/2014/main" id="{E3EEE78D-7F81-4F05-8C06-F74716182E5B}"/>
              </a:ext>
            </a:extLst>
          </p:cNvPr>
          <p:cNvSpPr/>
          <p:nvPr/>
        </p:nvSpPr>
        <p:spPr>
          <a:xfrm>
            <a:off x="6742186" y="4843028"/>
            <a:ext cx="4850546" cy="1200329"/>
          </a:xfrm>
          <a:prstGeom prst="rect">
            <a:avLst/>
          </a:prstGeom>
        </p:spPr>
        <p:txBody>
          <a:bodyPr wrap="square">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link to the notebook is </a:t>
            </a:r>
            <a:r>
              <a:rPr lang="en-US" dirty="0">
                <a:solidFill>
                  <a:schemeClr val="accent1"/>
                </a:solidFill>
                <a:latin typeface="Abadi" panose="020B0604020104020204" pitchFamily="34" charset="0"/>
              </a:rPr>
              <a:t>https://github.com/MarianaPetriv/Data-Science-SpaceX-Falcon9/blob/main/edadataviz%20(1).ipynb</a:t>
            </a:r>
          </a:p>
        </p:txBody>
      </p:sp>
      <p:pic>
        <p:nvPicPr>
          <p:cNvPr id="8" name="Picture 7">
            <a:extLst>
              <a:ext uri="{FF2B5EF4-FFF2-40B4-BE49-F238E27FC236}">
                <a16:creationId xmlns:a16="http://schemas.microsoft.com/office/drawing/2014/main" id="{2FBFCD29-0107-455B-9600-3A48BEC520FD}"/>
              </a:ext>
            </a:extLst>
          </p:cNvPr>
          <p:cNvPicPr>
            <a:picLocks noChangeAspect="1"/>
          </p:cNvPicPr>
          <p:nvPr/>
        </p:nvPicPr>
        <p:blipFill>
          <a:blip r:embed="rId4"/>
          <a:stretch>
            <a:fillRect/>
          </a:stretch>
        </p:blipFill>
        <p:spPr>
          <a:xfrm>
            <a:off x="906389" y="3645497"/>
            <a:ext cx="4391025" cy="313372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2820"/>
            <a:ext cx="9745589" cy="451509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panose="020B0604020104020204" pitchFamily="34" charset="0"/>
              </a:rPr>
              <a:t>We applied EDA with SQL to get insight from the data. We wrote queries to find out for instance:</a:t>
            </a:r>
          </a:p>
          <a:p>
            <a:pPr marL="0" indent="0">
              <a:lnSpc>
                <a:spcPct val="100000"/>
              </a:lnSpc>
              <a:spcBef>
                <a:spcPts val="1400"/>
              </a:spcBef>
              <a:buNone/>
            </a:pPr>
            <a:r>
              <a:rPr lang="en-US" sz="1800" dirty="0">
                <a:latin typeface="Abadi" panose="020B0604020104020204" pitchFamily="34" charset="0"/>
              </a:rPr>
              <a:t>- The names of unique launch sites in the space mission.</a:t>
            </a:r>
          </a:p>
          <a:p>
            <a:pPr marL="0" indent="0">
              <a:lnSpc>
                <a:spcPct val="100000"/>
              </a:lnSpc>
              <a:spcBef>
                <a:spcPts val="1400"/>
              </a:spcBef>
              <a:buNone/>
            </a:pPr>
            <a:r>
              <a:rPr lang="en-US" sz="1800" dirty="0">
                <a:latin typeface="Abadi" panose="020B0604020104020204" pitchFamily="34" charset="0"/>
              </a:rPr>
              <a:t>- The total payload mass carried by boosters launched by NASA (CRS)</a:t>
            </a:r>
          </a:p>
          <a:p>
            <a:pPr marL="0" indent="0">
              <a:lnSpc>
                <a:spcPct val="100000"/>
              </a:lnSpc>
              <a:spcBef>
                <a:spcPts val="1400"/>
              </a:spcBef>
              <a:buNone/>
            </a:pPr>
            <a:r>
              <a:rPr lang="en-US" sz="1800" dirty="0">
                <a:latin typeface="Abadi" panose="020B0604020104020204" pitchFamily="34" charset="0"/>
              </a:rPr>
              <a:t>- The average payload mass carried by booster version F9 v1.1</a:t>
            </a:r>
          </a:p>
          <a:p>
            <a:pPr marL="0" indent="0">
              <a:lnSpc>
                <a:spcPct val="100000"/>
              </a:lnSpc>
              <a:spcBef>
                <a:spcPts val="1400"/>
              </a:spcBef>
              <a:buNone/>
            </a:pPr>
            <a:r>
              <a:rPr lang="en-US" sz="1800" dirty="0">
                <a:latin typeface="Abadi" panose="020B0604020104020204" pitchFamily="34" charset="0"/>
              </a:rPr>
              <a:t>- The total number of successful and failure mission outcomes</a:t>
            </a:r>
          </a:p>
          <a:p>
            <a:pPr marL="0" indent="0">
              <a:lnSpc>
                <a:spcPct val="100000"/>
              </a:lnSpc>
              <a:spcBef>
                <a:spcPts val="1400"/>
              </a:spcBef>
              <a:buNone/>
            </a:pPr>
            <a:r>
              <a:rPr lang="en-US" sz="1800" dirty="0">
                <a:latin typeface="Abadi" panose="020B0604020104020204" pitchFamily="34" charset="0"/>
              </a:rPr>
              <a:t>- The failed landing outcomes in drone ship, their booster version and launch site names.</a:t>
            </a:r>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assigned the feature launch outcomes (failure or success) to class 0 and 1.i.e., 0 for failure, and 1 for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Using the color-labeled marker clusters, we identified which launch sites have relatively high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calculated the distances between a launch site to its proximities. We answered some question for instance: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Are launch sites near railways, highways and coastlines.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Do launch sites keep certain distance away from cities.</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plotted pie charts showing the total launches by a certain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plotted scatter graph showing the relationship with Outcome and Payload Mass (Kg) for the different booster version.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link to the notebook is </a:t>
            </a:r>
            <a:r>
              <a:rPr lang="en-US" sz="2200" dirty="0">
                <a:solidFill>
                  <a:schemeClr val="accent1"/>
                </a:solidFill>
                <a:latin typeface="Abadi" panose="020B0604020104020204" pitchFamily="34" charset="0"/>
              </a:rPr>
              <a:t>https://github.com/MarianaPetriv/Data-Science-SpaceX-Falcon9/blob/main/Build%20an%20Interactive%20Dashboard%20with%20Ploty%20Dash.docx</a:t>
            </a:r>
            <a:endParaRPr lang="en-US" dirty="0">
              <a:solidFill>
                <a:schemeClr val="accent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used accuracy as the metric for our model, improved the model using feature engineering and algorithm tuning.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found the best performing classification model.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link to the notebook is </a:t>
            </a:r>
            <a:r>
              <a:rPr lang="en-US" sz="2200" dirty="0">
                <a:solidFill>
                  <a:schemeClr val="accent1"/>
                </a:solidFill>
                <a:latin typeface="Abadi" panose="020B0604020104020204" pitchFamily="34" charset="0"/>
              </a:rPr>
              <a:t>https://github.com/MarianaPetriv/Data-Science-SpaceX-Falcon9/blob/main/SpaceX_Machine%20Learning%20Prediction_Part_5%20(1).ipynb</a:t>
            </a:r>
            <a:endParaRPr lang="en-US" dirty="0">
              <a:solidFill>
                <a:schemeClr val="accent1"/>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31675" cy="16216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9600" dirty="0">
                <a:solidFill>
                  <a:schemeClr val="accent3">
                    <a:lumMod val="25000"/>
                  </a:schemeClr>
                </a:solidFill>
                <a:latin typeface="Abadi" panose="020B0604020104020204" pitchFamily="34" charset="0"/>
              </a:rPr>
              <a:t>Key Takeaways</a:t>
            </a:r>
            <a:r>
              <a:rPr lang="en-US" sz="8000" dirty="0">
                <a:solidFill>
                  <a:schemeClr val="accent3">
                    <a:lumMod val="25000"/>
                  </a:schemeClr>
                </a:solidFill>
                <a:latin typeface="Abadi" panose="020B0604020104020204" pitchFamily="34" charset="0"/>
              </a:rPr>
              <a:t>¶</a:t>
            </a:r>
          </a:p>
          <a:p>
            <a:pPr>
              <a:lnSpc>
                <a:spcPct val="100000"/>
              </a:lnSpc>
              <a:spcBef>
                <a:spcPts val="1400"/>
              </a:spcBef>
            </a:pPr>
            <a:r>
              <a:rPr lang="en-US" sz="8000" dirty="0">
                <a:solidFill>
                  <a:schemeClr val="accent3">
                    <a:lumMod val="25000"/>
                  </a:schemeClr>
                </a:solidFill>
                <a:latin typeface="Abadi" panose="020B0604020104020204" pitchFamily="34" charset="0"/>
              </a:rPr>
              <a:t>We employed four machine learning models: Logistic Regression, SVM, Decision Tree, and KNN.</a:t>
            </a:r>
          </a:p>
          <a:p>
            <a:pPr>
              <a:lnSpc>
                <a:spcPct val="100000"/>
              </a:lnSpc>
              <a:spcBef>
                <a:spcPts val="1400"/>
              </a:spcBef>
            </a:pPr>
            <a:r>
              <a:rPr lang="en-US" sz="8000" dirty="0">
                <a:solidFill>
                  <a:schemeClr val="accent3">
                    <a:lumMod val="25000"/>
                  </a:schemeClr>
                </a:solidFill>
                <a:latin typeface="Abadi" panose="020B0604020104020204" pitchFamily="34" charset="0"/>
              </a:rPr>
              <a:t> All models demonstrated an identical accuracy of 83.33% on the test data.</a:t>
            </a:r>
          </a:p>
          <a:p>
            <a:pPr>
              <a:lnSpc>
                <a:spcPct val="100000"/>
              </a:lnSpc>
              <a:spcBef>
                <a:spcPts val="1400"/>
              </a:spcBef>
            </a:pPr>
            <a:r>
              <a:rPr lang="en-US" sz="8000" dirty="0">
                <a:solidFill>
                  <a:schemeClr val="accent3">
                    <a:lumMod val="25000"/>
                  </a:schemeClr>
                </a:solidFill>
                <a:latin typeface="Abadi" panose="020B0604020104020204" pitchFamily="34" charset="0"/>
              </a:rPr>
              <a:t>The analysis highlighted a common issue in the form of false positives present in all models.</a:t>
            </a:r>
          </a:p>
          <a:p>
            <a:pPr marL="0" indent="0">
              <a:lnSpc>
                <a:spcPct val="100000"/>
              </a:lnSpc>
              <a:spcBef>
                <a:spcPts val="1400"/>
              </a:spcBef>
              <a:buNone/>
            </a:pPr>
            <a:r>
              <a:rPr lang="en-US" sz="9600" dirty="0">
                <a:solidFill>
                  <a:schemeClr val="accent3">
                    <a:lumMod val="25000"/>
                  </a:schemeClr>
                </a:solidFill>
                <a:latin typeface="Abadi" panose="020B0604020104020204" pitchFamily="34" charset="0"/>
              </a:rPr>
              <a:t>Implications</a:t>
            </a:r>
          </a:p>
          <a:p>
            <a:pPr>
              <a:lnSpc>
                <a:spcPct val="100000"/>
              </a:lnSpc>
              <a:spcBef>
                <a:spcPts val="1400"/>
              </a:spcBef>
              <a:buFont typeface="Arial" panose="020B0604020202020204" pitchFamily="34" charset="0"/>
              <a:buChar char="•"/>
            </a:pPr>
            <a:r>
              <a:rPr lang="en-US" sz="8000" dirty="0">
                <a:solidFill>
                  <a:schemeClr val="accent3">
                    <a:lumMod val="25000"/>
                  </a:schemeClr>
                </a:solidFill>
                <a:latin typeface="Abadi" panose="020B0604020104020204" pitchFamily="34" charset="0"/>
              </a:rPr>
              <a:t> Predictive models play a vital role in estimating launch costs.</a:t>
            </a:r>
          </a:p>
          <a:p>
            <a:pPr>
              <a:lnSpc>
                <a:spcPct val="100000"/>
              </a:lnSpc>
              <a:spcBef>
                <a:spcPts val="1400"/>
              </a:spcBef>
              <a:buFont typeface="Arial" panose="020B0604020202020204" pitchFamily="34" charset="0"/>
              <a:buChar char="•"/>
            </a:pPr>
            <a:r>
              <a:rPr lang="en-US" sz="8000" dirty="0">
                <a:solidFill>
                  <a:schemeClr val="accent3">
                    <a:lumMod val="25000"/>
                  </a:schemeClr>
                </a:solidFill>
                <a:latin typeface="Abadi" panose="020B0604020104020204" pitchFamily="34" charset="0"/>
              </a:rPr>
              <a:t>Addressing the challenge of false positives is crucial for enhancing cost prediction accuracy.</a:t>
            </a:r>
            <a:endParaRPr lang="en-US" sz="8000" dirty="0">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185319" cy="1371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D7F241A-4E8B-4BA9-81BA-D8F58274159F}"/>
              </a:ext>
            </a:extLst>
          </p:cNvPr>
          <p:cNvPicPr>
            <a:picLocks noChangeAspect="1"/>
          </p:cNvPicPr>
          <p:nvPr/>
        </p:nvPicPr>
        <p:blipFill>
          <a:blip r:embed="rId3"/>
          <a:stretch>
            <a:fillRect/>
          </a:stretch>
        </p:blipFill>
        <p:spPr>
          <a:xfrm>
            <a:off x="770011" y="3428757"/>
            <a:ext cx="11302579" cy="259681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125297" cy="15258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E4DB297D-B3EE-4A76-B88A-A878E1BA8B40}"/>
              </a:ext>
            </a:extLst>
          </p:cNvPr>
          <p:cNvPicPr>
            <a:picLocks noChangeAspect="1"/>
          </p:cNvPicPr>
          <p:nvPr/>
        </p:nvPicPr>
        <p:blipFill>
          <a:blip r:embed="rId3"/>
          <a:stretch>
            <a:fillRect/>
          </a:stretch>
        </p:blipFill>
        <p:spPr>
          <a:xfrm>
            <a:off x="770011" y="3094912"/>
            <a:ext cx="10889995" cy="2645126"/>
          </a:xfrm>
          <a:prstGeom prst="rect">
            <a:avLst/>
          </a:prstGeom>
        </p:spPr>
      </p:pic>
      <p:pic>
        <p:nvPicPr>
          <p:cNvPr id="6" name="Picture 5">
            <a:extLst>
              <a:ext uri="{FF2B5EF4-FFF2-40B4-BE49-F238E27FC236}">
                <a16:creationId xmlns:a16="http://schemas.microsoft.com/office/drawing/2014/main" id="{202629A5-9045-4A1E-B734-CB20583DDF41}"/>
              </a:ext>
            </a:extLst>
          </p:cNvPr>
          <p:cNvPicPr>
            <a:picLocks noChangeAspect="1"/>
          </p:cNvPicPr>
          <p:nvPr/>
        </p:nvPicPr>
        <p:blipFill>
          <a:blip r:embed="rId4"/>
          <a:stretch>
            <a:fillRect/>
          </a:stretch>
        </p:blipFill>
        <p:spPr>
          <a:xfrm>
            <a:off x="666246" y="3039593"/>
            <a:ext cx="10993760" cy="270044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7DBAD7C9-E62E-468F-AC9A-92312EF72C9F}"/>
              </a:ext>
            </a:extLst>
          </p:cNvPr>
          <p:cNvPicPr>
            <a:picLocks noChangeAspect="1"/>
          </p:cNvPicPr>
          <p:nvPr/>
        </p:nvPicPr>
        <p:blipFill>
          <a:blip r:embed="rId3"/>
          <a:stretch>
            <a:fillRect/>
          </a:stretch>
        </p:blipFill>
        <p:spPr>
          <a:xfrm>
            <a:off x="5731870" y="1665502"/>
            <a:ext cx="5680901" cy="39293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001311" cy="22387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E2DF2747-52C0-4E29-B26B-9373AB38BB4A}"/>
              </a:ext>
            </a:extLst>
          </p:cNvPr>
          <p:cNvPicPr>
            <a:picLocks noChangeAspect="1"/>
          </p:cNvPicPr>
          <p:nvPr/>
        </p:nvPicPr>
        <p:blipFill>
          <a:blip r:embed="rId3"/>
          <a:stretch>
            <a:fillRect/>
          </a:stretch>
        </p:blipFill>
        <p:spPr>
          <a:xfrm>
            <a:off x="939987" y="3366826"/>
            <a:ext cx="10965687" cy="25070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295779" cy="18171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7163152-EB54-4365-A36D-1B6C3BE991E0}"/>
              </a:ext>
            </a:extLst>
          </p:cNvPr>
          <p:cNvPicPr>
            <a:picLocks noChangeAspect="1"/>
          </p:cNvPicPr>
          <p:nvPr/>
        </p:nvPicPr>
        <p:blipFill>
          <a:blip r:embed="rId3"/>
          <a:stretch>
            <a:fillRect/>
          </a:stretch>
        </p:blipFill>
        <p:spPr>
          <a:xfrm>
            <a:off x="780447" y="2965988"/>
            <a:ext cx="10889777" cy="283037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39C92DA-9DE7-4C71-9C35-2A4DD4FC8BA4}"/>
              </a:ext>
            </a:extLst>
          </p:cNvPr>
          <p:cNvPicPr>
            <a:picLocks noChangeAspect="1"/>
          </p:cNvPicPr>
          <p:nvPr/>
        </p:nvPicPr>
        <p:blipFill>
          <a:blip r:embed="rId3"/>
          <a:stretch>
            <a:fillRect/>
          </a:stretch>
        </p:blipFill>
        <p:spPr>
          <a:xfrm>
            <a:off x="4823282" y="1607061"/>
            <a:ext cx="6273504" cy="450782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386739"/>
            <a:ext cx="4867275" cy="37902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257C0354-2149-4188-9125-C197AC116248}"/>
              </a:ext>
            </a:extLst>
          </p:cNvPr>
          <p:cNvPicPr>
            <a:picLocks noChangeAspect="1"/>
          </p:cNvPicPr>
          <p:nvPr/>
        </p:nvPicPr>
        <p:blipFill>
          <a:blip r:embed="rId3"/>
          <a:stretch>
            <a:fillRect/>
          </a:stretch>
        </p:blipFill>
        <p:spPr>
          <a:xfrm>
            <a:off x="5951349" y="1825625"/>
            <a:ext cx="5677949" cy="37902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A9A60B03-B773-431F-B97C-021DEC4494D5}"/>
              </a:ext>
            </a:extLst>
          </p:cNvPr>
          <p:cNvPicPr>
            <a:picLocks noChangeAspect="1"/>
          </p:cNvPicPr>
          <p:nvPr/>
        </p:nvPicPr>
        <p:blipFill>
          <a:blip r:embed="rId3"/>
          <a:stretch>
            <a:fillRect/>
          </a:stretch>
        </p:blipFill>
        <p:spPr>
          <a:xfrm>
            <a:off x="943540" y="2756842"/>
            <a:ext cx="9905274" cy="28749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1C25682D-585E-4144-A064-FDDDA5DCAABE}"/>
              </a:ext>
            </a:extLst>
          </p:cNvPr>
          <p:cNvPicPr>
            <a:picLocks noChangeAspect="1"/>
          </p:cNvPicPr>
          <p:nvPr/>
        </p:nvPicPr>
        <p:blipFill>
          <a:blip r:embed="rId3"/>
          <a:stretch>
            <a:fillRect/>
          </a:stretch>
        </p:blipFill>
        <p:spPr>
          <a:xfrm>
            <a:off x="2458660" y="3058825"/>
            <a:ext cx="6995306" cy="27616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917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B68BCA84-4569-410C-904E-6A3AB0D48595}"/>
              </a:ext>
            </a:extLst>
          </p:cNvPr>
          <p:cNvPicPr>
            <a:picLocks noChangeAspect="1"/>
          </p:cNvPicPr>
          <p:nvPr/>
        </p:nvPicPr>
        <p:blipFill>
          <a:blip r:embed="rId3"/>
          <a:stretch>
            <a:fillRect/>
          </a:stretch>
        </p:blipFill>
        <p:spPr>
          <a:xfrm>
            <a:off x="1381126" y="2743200"/>
            <a:ext cx="8134833" cy="305316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0105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22nd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7C84C8D1-8EE8-4809-B1C2-3D04EDE8BA17}"/>
              </a:ext>
            </a:extLst>
          </p:cNvPr>
          <p:cNvPicPr>
            <a:picLocks noChangeAspect="1"/>
          </p:cNvPicPr>
          <p:nvPr/>
        </p:nvPicPr>
        <p:blipFill>
          <a:blip r:embed="rId3"/>
          <a:stretch>
            <a:fillRect/>
          </a:stretch>
        </p:blipFill>
        <p:spPr>
          <a:xfrm>
            <a:off x="1215353" y="2836190"/>
            <a:ext cx="7959644" cy="290440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9240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01CA39D4-2888-45D7-9B38-3312AA105D56}"/>
              </a:ext>
            </a:extLst>
          </p:cNvPr>
          <p:cNvPicPr>
            <a:picLocks noChangeAspect="1"/>
          </p:cNvPicPr>
          <p:nvPr/>
        </p:nvPicPr>
        <p:blipFill>
          <a:blip r:embed="rId3"/>
          <a:stretch>
            <a:fillRect/>
          </a:stretch>
        </p:blipFill>
        <p:spPr>
          <a:xfrm>
            <a:off x="5966847" y="1825625"/>
            <a:ext cx="5491125" cy="38932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0345"/>
            <a:ext cx="6991728" cy="501686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aseline="-25000" dirty="0">
                <a:latin typeface="Abadi" panose="020B0604020104020204" pitchFamily="34" charset="0"/>
              </a:rPr>
              <a:t>•</a:t>
            </a:r>
            <a:r>
              <a:rPr lang="en-US" baseline="-25000" dirty="0">
                <a:solidFill>
                  <a:schemeClr val="tx1"/>
                </a:solidFill>
                <a:latin typeface="Abadi" panose="020B0604020104020204" pitchFamily="34" charset="0"/>
              </a:rPr>
              <a:t>	</a:t>
            </a:r>
            <a:r>
              <a:rPr lang="en-US" sz="3500" baseline="-25000" dirty="0">
                <a:solidFill>
                  <a:schemeClr val="tx1"/>
                </a:solidFill>
                <a:latin typeface="Abadi" panose="020B0604020104020204" pitchFamily="34" charset="0"/>
              </a:rPr>
              <a:t>Summary of methodologies</a:t>
            </a:r>
            <a:endParaRPr lang="en-US" sz="3500"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Data Collection through API</a:t>
            </a:r>
            <a:endParaRPr lang="en-US"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Data Collection with Web Scraping</a:t>
            </a:r>
            <a:endParaRPr lang="en-US"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Data Wrangling</a:t>
            </a:r>
            <a:endParaRPr lang="en-US"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Exploratory Data Analysis with SQL</a:t>
            </a:r>
            <a:endParaRPr lang="en-US"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Exploratory Data Analysis with Data Visualization</a:t>
            </a:r>
            <a:endParaRPr lang="en-US"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Interactive Visual Analytics with Folium</a:t>
            </a:r>
            <a:endParaRPr lang="en-US"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Machine Learning Prediction</a:t>
            </a:r>
            <a:endParaRPr lang="en-US"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a:t>
            </a:r>
            <a:r>
              <a:rPr lang="en-US" sz="3500" baseline="-25000" dirty="0">
                <a:solidFill>
                  <a:schemeClr val="tx1"/>
                </a:solidFill>
                <a:latin typeface="Abadi" panose="020B0604020104020204" pitchFamily="34" charset="0"/>
              </a:rPr>
              <a:t>Summary of all results</a:t>
            </a:r>
            <a:endParaRPr lang="en-US" sz="3500"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Exploratory Data Analysis result</a:t>
            </a:r>
            <a:endParaRPr lang="en-US"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Interactive analytics in screenshots</a:t>
            </a:r>
            <a:endParaRPr lang="en-US" dirty="0">
              <a:solidFill>
                <a:schemeClr val="tx1"/>
              </a:solidFill>
              <a:latin typeface="Abadi" panose="020B0604020104020204" pitchFamily="34" charset="0"/>
            </a:endParaRPr>
          </a:p>
          <a:p>
            <a:pPr marL="0" indent="0">
              <a:buNone/>
            </a:pPr>
            <a:r>
              <a:rPr lang="en-US" baseline="-25000" dirty="0">
                <a:solidFill>
                  <a:schemeClr val="tx1"/>
                </a:solidFill>
                <a:latin typeface="Abadi" panose="020B0604020104020204" pitchFamily="34" charset="0"/>
              </a:rPr>
              <a:t>-	Predictive Analytics result</a:t>
            </a:r>
            <a:endParaRPr lang="en-US" dirty="0">
              <a:solidFill>
                <a:schemeClr val="tx1"/>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079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45BF882B-AC8A-4F0D-9C2B-2743102D232F}"/>
              </a:ext>
            </a:extLst>
          </p:cNvPr>
          <p:cNvPicPr>
            <a:picLocks noChangeAspect="1"/>
          </p:cNvPicPr>
          <p:nvPr/>
        </p:nvPicPr>
        <p:blipFill>
          <a:blip r:embed="rId3"/>
          <a:stretch>
            <a:fillRect/>
          </a:stretch>
        </p:blipFill>
        <p:spPr>
          <a:xfrm>
            <a:off x="5563893" y="1531801"/>
            <a:ext cx="5532894" cy="464516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324745"/>
            <a:ext cx="4964363" cy="38522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the booster that have carried the maximum payload using a subquery in the WHERE clause and the MAXQ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7DA29F5C-08DB-458E-8087-6A57209E2EDE}"/>
              </a:ext>
            </a:extLst>
          </p:cNvPr>
          <p:cNvPicPr>
            <a:picLocks noChangeAspect="1"/>
          </p:cNvPicPr>
          <p:nvPr/>
        </p:nvPicPr>
        <p:blipFill>
          <a:blip r:embed="rId3"/>
          <a:stretch>
            <a:fillRect/>
          </a:stretch>
        </p:blipFill>
        <p:spPr>
          <a:xfrm>
            <a:off x="6029324" y="1501071"/>
            <a:ext cx="5256287" cy="452450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WHERE clause, LIKE, AND, and BETWEEN conditions to filter for failed landing outcomes in drone ship, their booster versions, and launch site names for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043BB1B5-C2A8-4664-BCC6-DC7BA50BFE14}"/>
              </a:ext>
            </a:extLst>
          </p:cNvPr>
          <p:cNvPicPr>
            <a:picLocks noChangeAspect="1"/>
          </p:cNvPicPr>
          <p:nvPr/>
        </p:nvPicPr>
        <p:blipFill>
          <a:blip r:embed="rId3"/>
          <a:stretch>
            <a:fillRect/>
          </a:stretch>
        </p:blipFill>
        <p:spPr>
          <a:xfrm>
            <a:off x="1862381" y="3200157"/>
            <a:ext cx="7359111" cy="280679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1233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 2010-06-04 to 2010-03-20.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the GROUP BY clause to group the landing outcomes and the ORDER BY clause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34C12828-6769-471B-AF5A-30BFD473125D}"/>
              </a:ext>
            </a:extLst>
          </p:cNvPr>
          <p:cNvPicPr>
            <a:picLocks noChangeAspect="1"/>
          </p:cNvPicPr>
          <p:nvPr/>
        </p:nvPicPr>
        <p:blipFill>
          <a:blip r:embed="rId3"/>
          <a:stretch>
            <a:fillRect/>
          </a:stretch>
        </p:blipFill>
        <p:spPr>
          <a:xfrm>
            <a:off x="6096000" y="1719262"/>
            <a:ext cx="5374813" cy="418559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588637"/>
          </a:xfrm>
          <a:prstGeom prst="rect">
            <a:avLst/>
          </a:prstGeom>
        </p:spPr>
        <p:txBody>
          <a:bodyPr lIns="91440" tIns="45720" rIns="91440" bIns="45720" anchor="t">
            <a:normAutofit/>
          </a:bodyPr>
          <a:lstStyle/>
          <a:p>
            <a:pPr marL="0" indent="0">
              <a:lnSpc>
                <a:spcPct val="100000"/>
              </a:lnSpc>
              <a:spcBef>
                <a:spcPts val="1400"/>
              </a:spcBef>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map</a:t>
            </a:r>
          </a:p>
        </p:txBody>
      </p:sp>
      <p:pic>
        <p:nvPicPr>
          <p:cNvPr id="4" name="Picture 3">
            <a:extLst>
              <a:ext uri="{FF2B5EF4-FFF2-40B4-BE49-F238E27FC236}">
                <a16:creationId xmlns:a16="http://schemas.microsoft.com/office/drawing/2014/main" id="{3C8D865D-FC48-43A6-87AD-9B513EE39D60}"/>
              </a:ext>
            </a:extLst>
          </p:cNvPr>
          <p:cNvPicPr>
            <a:picLocks noChangeAspect="1"/>
          </p:cNvPicPr>
          <p:nvPr/>
        </p:nvPicPr>
        <p:blipFill>
          <a:blip r:embed="rId3"/>
          <a:stretch>
            <a:fillRect/>
          </a:stretch>
        </p:blipFill>
        <p:spPr>
          <a:xfrm>
            <a:off x="770011" y="1255363"/>
            <a:ext cx="10687961" cy="51718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Content Placeholder 1">
            <a:extLst>
              <a:ext uri="{FF2B5EF4-FFF2-40B4-BE49-F238E27FC236}">
                <a16:creationId xmlns:a16="http://schemas.microsoft.com/office/drawing/2014/main" id="{C407DE6C-301B-4B4B-9426-3BBFA375D745}"/>
              </a:ext>
            </a:extLst>
          </p:cNvPr>
          <p:cNvPicPr>
            <a:picLocks noGrp="1" noChangeAspect="1"/>
          </p:cNvPicPr>
          <p:nvPr>
            <p:ph idx="4294967295"/>
          </p:nvPr>
        </p:nvPicPr>
        <p:blipFill>
          <a:blip r:embed="rId3"/>
          <a:stretch>
            <a:fillRect/>
          </a:stretch>
        </p:blipFill>
        <p:spPr>
          <a:xfrm>
            <a:off x="1188465" y="1221888"/>
            <a:ext cx="9009420" cy="539588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9566DDCA-80D0-4DC3-8B95-1512DFD9E14C}"/>
              </a:ext>
            </a:extLst>
          </p:cNvPr>
          <p:cNvPicPr>
            <a:picLocks noGrp="1" noChangeAspect="1"/>
          </p:cNvPicPr>
          <p:nvPr>
            <p:ph idx="4294967295"/>
          </p:nvPr>
        </p:nvPicPr>
        <p:blipFill>
          <a:blip r:embed="rId3"/>
          <a:stretch>
            <a:fillRect/>
          </a:stretch>
        </p:blipFill>
        <p:spPr>
          <a:xfrm>
            <a:off x="770010" y="1282941"/>
            <a:ext cx="10822722" cy="5063478"/>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distances between a launch site to its proximities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87837"/>
            <a:ext cx="9745589" cy="74391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can see that KSC LC-39A had the most successful launches from all the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Success Distribution</a:t>
            </a:r>
          </a:p>
        </p:txBody>
      </p:sp>
      <p:pic>
        <p:nvPicPr>
          <p:cNvPr id="2" name="Picture 1">
            <a:extLst>
              <a:ext uri="{FF2B5EF4-FFF2-40B4-BE49-F238E27FC236}">
                <a16:creationId xmlns:a16="http://schemas.microsoft.com/office/drawing/2014/main" id="{49D113DB-E330-474C-8503-2206796C9D2B}"/>
              </a:ext>
            </a:extLst>
          </p:cNvPr>
          <p:cNvPicPr>
            <a:picLocks noChangeAspect="1"/>
          </p:cNvPicPr>
          <p:nvPr/>
        </p:nvPicPr>
        <p:blipFill>
          <a:blip r:embed="rId3"/>
          <a:stretch>
            <a:fillRect/>
          </a:stretch>
        </p:blipFill>
        <p:spPr>
          <a:xfrm>
            <a:off x="1979249" y="2158139"/>
            <a:ext cx="7327109" cy="421018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2339"/>
            <a:ext cx="10399485" cy="4954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200" baseline="-25000" dirty="0">
                <a:solidFill>
                  <a:schemeClr val="tx1"/>
                </a:solidFill>
                <a:latin typeface="Abadi" panose="020B0604020104020204" pitchFamily="34" charset="0"/>
              </a:rPr>
              <a:t>Project background and context</a:t>
            </a:r>
          </a:p>
          <a:p>
            <a:pPr marL="0" indent="0">
              <a:buNone/>
            </a:pPr>
            <a:r>
              <a:rPr lang="en-US" baseline="-25000" dirty="0">
                <a:solidFill>
                  <a:schemeClr val="tx1"/>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indent="0">
              <a:buNone/>
            </a:pPr>
            <a:endParaRPr lang="en-US" dirty="0">
              <a:solidFill>
                <a:schemeClr val="tx1"/>
              </a:solidFill>
              <a:latin typeface="Abadi" panose="020B0604020104020204" pitchFamily="34" charset="0"/>
            </a:endParaRPr>
          </a:p>
          <a:p>
            <a:r>
              <a:rPr lang="en-US" sz="3200" baseline="-25000" dirty="0">
                <a:solidFill>
                  <a:schemeClr val="tx1"/>
                </a:solidFill>
                <a:latin typeface="Abadi" panose="020B0604020104020204" pitchFamily="34" charset="0"/>
              </a:rPr>
              <a:t>Problems you want to find answers</a:t>
            </a:r>
          </a:p>
          <a:p>
            <a:pPr marL="0" indent="0">
              <a:buNone/>
            </a:pPr>
            <a:r>
              <a:rPr lang="en-US" baseline="-25000" dirty="0">
                <a:solidFill>
                  <a:schemeClr val="tx1"/>
                </a:solidFill>
                <a:latin typeface="Abadi" panose="020B0604020104020204" pitchFamily="34" charset="0"/>
              </a:rPr>
              <a:t>What factors determine if the rocket will land successfully?</a:t>
            </a:r>
          </a:p>
          <a:p>
            <a:pPr marL="0" indent="0">
              <a:buNone/>
            </a:pPr>
            <a:r>
              <a:rPr lang="en-US" baseline="-25000" dirty="0">
                <a:solidFill>
                  <a:schemeClr val="tx1"/>
                </a:solidFill>
                <a:latin typeface="Abadi" panose="020B0604020104020204" pitchFamily="34" charset="0"/>
              </a:rPr>
              <a:t>The interaction amongst various features that determine the success rate of a successful landing.</a:t>
            </a:r>
          </a:p>
          <a:p>
            <a:pPr marL="0" indent="0">
              <a:buNone/>
            </a:pPr>
            <a:r>
              <a:rPr lang="en-US" baseline="-25000" dirty="0">
                <a:solidFill>
                  <a:schemeClr val="tx1"/>
                </a:solidFill>
                <a:latin typeface="Abadi" panose="020B0604020104020204" pitchFamily="34" charset="0"/>
              </a:rPr>
              <a:t>What operating conditions needs to be in place to ensure a successful landing program.</a:t>
            </a:r>
            <a:endParaRPr lang="en-US"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Success Rate of CCAFS LC-40 Launch Site</a:t>
            </a:r>
          </a:p>
        </p:txBody>
      </p:sp>
      <p:pic>
        <p:nvPicPr>
          <p:cNvPr id="2" name="Picture 1">
            <a:extLst>
              <a:ext uri="{FF2B5EF4-FFF2-40B4-BE49-F238E27FC236}">
                <a16:creationId xmlns:a16="http://schemas.microsoft.com/office/drawing/2014/main" id="{2B9EF4B2-0EA9-4BC5-9178-8D08638AE3CE}"/>
              </a:ext>
            </a:extLst>
          </p:cNvPr>
          <p:cNvPicPr>
            <a:picLocks noChangeAspect="1"/>
          </p:cNvPicPr>
          <p:nvPr/>
        </p:nvPicPr>
        <p:blipFill>
          <a:blip r:embed="rId3"/>
          <a:stretch>
            <a:fillRect/>
          </a:stretch>
        </p:blipFill>
        <p:spPr>
          <a:xfrm>
            <a:off x="2282960" y="1432615"/>
            <a:ext cx="7453715" cy="459295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96325"/>
            <a:ext cx="10414662" cy="45806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rates for low weighted payloads is higher than the heavy weighted payloads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Outcome for all sites</a:t>
            </a:r>
          </a:p>
        </p:txBody>
      </p:sp>
      <p:pic>
        <p:nvPicPr>
          <p:cNvPr id="2" name="Picture 1">
            <a:extLst>
              <a:ext uri="{FF2B5EF4-FFF2-40B4-BE49-F238E27FC236}">
                <a16:creationId xmlns:a16="http://schemas.microsoft.com/office/drawing/2014/main" id="{A44F4587-33DB-4BB5-B556-1D7A4AF403ED}"/>
              </a:ext>
            </a:extLst>
          </p:cNvPr>
          <p:cNvPicPr>
            <a:picLocks noChangeAspect="1"/>
          </p:cNvPicPr>
          <p:nvPr/>
        </p:nvPicPr>
        <p:blipFill>
          <a:blip r:embed="rId3"/>
          <a:stretch>
            <a:fillRect/>
          </a:stretch>
        </p:blipFill>
        <p:spPr>
          <a:xfrm>
            <a:off x="99709" y="2406707"/>
            <a:ext cx="11856203" cy="377025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58319"/>
            <a:ext cx="10289403" cy="66642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 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15D118A4-70C6-49AB-807A-CC36080B8E6A}"/>
              </a:ext>
            </a:extLst>
          </p:cNvPr>
          <p:cNvPicPr>
            <a:picLocks noChangeAspect="1"/>
          </p:cNvPicPr>
          <p:nvPr/>
        </p:nvPicPr>
        <p:blipFill>
          <a:blip r:embed="rId3"/>
          <a:stretch>
            <a:fillRect/>
          </a:stretch>
        </p:blipFill>
        <p:spPr>
          <a:xfrm>
            <a:off x="990801" y="2493729"/>
            <a:ext cx="10467171" cy="322514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6178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8C5E258E-DF88-4055-9A31-3F0EC9EE0B5F}"/>
              </a:ext>
            </a:extLst>
          </p:cNvPr>
          <p:cNvPicPr>
            <a:picLocks noChangeAspect="1"/>
          </p:cNvPicPr>
          <p:nvPr/>
        </p:nvPicPr>
        <p:blipFill>
          <a:blip r:embed="rId3"/>
          <a:stretch>
            <a:fillRect/>
          </a:stretch>
        </p:blipFill>
        <p:spPr>
          <a:xfrm>
            <a:off x="6703584" y="2057400"/>
            <a:ext cx="4901055" cy="351367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77325"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larger the flight amount at a launch site, the greater the success rate at a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Launch success rate started to increase in 2013 till 2020.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Orbits ES-L1, GEO, HEO, SSO, VLEO had the most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KSC LC-39A had the most successful launches of any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7600" dirty="0">
                <a:solidFill>
                  <a:schemeClr val="bg2">
                    <a:lumMod val="50000"/>
                  </a:schemeClr>
                </a:solidFill>
                <a:latin typeface="Abadi"/>
              </a:rPr>
              <a:t>   Data was collected using SpaceX API and web scraping from Wikipedia.</a:t>
            </a:r>
          </a:p>
          <a:p>
            <a:pPr marL="0" indent="0">
              <a:lnSpc>
                <a:spcPct val="120000"/>
              </a:lnSpc>
              <a:spcBef>
                <a:spcPts val="1400"/>
              </a:spcBef>
              <a:buNone/>
            </a:pPr>
            <a:r>
              <a:rPr lang="en-US" sz="8800" dirty="0">
                <a:solidFill>
                  <a:schemeClr val="accent3">
                    <a:lumMod val="25000"/>
                  </a:schemeClr>
                </a:solidFill>
                <a:latin typeface="Abadi"/>
              </a:rPr>
              <a:t>Perform data wrangling</a:t>
            </a:r>
          </a:p>
          <a:p>
            <a:pPr marL="0" indent="0">
              <a:lnSpc>
                <a:spcPct val="120000"/>
              </a:lnSpc>
              <a:spcBef>
                <a:spcPts val="1400"/>
              </a:spcBef>
              <a:buNone/>
            </a:pPr>
            <a:r>
              <a:rPr lang="en-US" sz="7600" dirty="0">
                <a:solidFill>
                  <a:schemeClr val="bg2">
                    <a:lumMod val="50000"/>
                  </a:schemeClr>
                </a:solidFill>
                <a:latin typeface="Abadi"/>
              </a:rPr>
              <a:t>   One-hot encoding was applied to categorical features</a:t>
            </a:r>
          </a:p>
          <a:p>
            <a:pPr marL="0" indent="0">
              <a:lnSpc>
                <a:spcPct val="120000"/>
              </a:lnSpc>
              <a:spcBef>
                <a:spcPts val="1400"/>
              </a:spcBef>
              <a:buNone/>
            </a:pPr>
            <a:r>
              <a:rPr lang="en-US" sz="8800"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7600" dirty="0">
                <a:solidFill>
                  <a:schemeClr val="bg2">
                    <a:lumMod val="50000"/>
                  </a:schemeClr>
                </a:solidFill>
                <a:latin typeface="Abadi"/>
              </a:rPr>
              <a:t>   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baseline="-25000" dirty="0">
                <a:latin typeface="Abadi" panose="020B0604020104020204" pitchFamily="34" charset="0"/>
              </a:rPr>
              <a:t>• </a:t>
            </a:r>
            <a:r>
              <a:rPr lang="en-US" sz="3600" baseline="-25000" dirty="0">
                <a:latin typeface="Abadi" panose="020B0604020104020204" pitchFamily="34" charset="0"/>
              </a:rPr>
              <a:t>The data was collected using various methods</a:t>
            </a:r>
            <a:endParaRPr lang="en-US" sz="3600" dirty="0">
              <a:latin typeface="Abadi" panose="020B0604020104020204" pitchFamily="34" charset="0"/>
            </a:endParaRPr>
          </a:p>
          <a:p>
            <a:pPr>
              <a:buFont typeface="Wingdings" panose="05000000000000000000" pitchFamily="2" charset="2"/>
              <a:buChar char="ü"/>
            </a:pPr>
            <a:r>
              <a:rPr lang="en-US" baseline="-25000" dirty="0">
                <a:latin typeface="Abadi" panose="020B0604020104020204" pitchFamily="34" charset="0"/>
              </a:rPr>
              <a:t>Data collection was done using get request to the SpaceX API.</a:t>
            </a:r>
          </a:p>
          <a:p>
            <a:pPr>
              <a:buFont typeface="Wingdings" panose="05000000000000000000" pitchFamily="2" charset="2"/>
              <a:buChar char="ü"/>
            </a:pPr>
            <a:r>
              <a:rPr lang="en-US" baseline="-25000" dirty="0">
                <a:latin typeface="Abadi" panose="020B0604020104020204" pitchFamily="34" charset="0"/>
              </a:rPr>
              <a:t>Next, we decoded the response content as a Json using .json() function call and turn it into a pandas </a:t>
            </a:r>
            <a:r>
              <a:rPr lang="en-US" baseline="-25000" dirty="0" err="1">
                <a:latin typeface="Abadi" panose="020B0604020104020204" pitchFamily="34" charset="0"/>
              </a:rPr>
              <a:t>dataframe</a:t>
            </a:r>
            <a:r>
              <a:rPr lang="en-US" baseline="-25000" dirty="0">
                <a:latin typeface="Abadi" panose="020B0604020104020204" pitchFamily="34" charset="0"/>
              </a:rPr>
              <a:t> using .</a:t>
            </a:r>
            <a:r>
              <a:rPr lang="en-US" baseline="-25000" dirty="0" err="1">
                <a:latin typeface="Abadi" panose="020B0604020104020204" pitchFamily="34" charset="0"/>
              </a:rPr>
              <a:t>json_normalize</a:t>
            </a:r>
            <a:r>
              <a:rPr lang="en-US" baseline="-25000" dirty="0">
                <a:latin typeface="Abadi" panose="020B0604020104020204" pitchFamily="34" charset="0"/>
              </a:rPr>
              <a:t>().</a:t>
            </a:r>
          </a:p>
          <a:p>
            <a:pPr>
              <a:buFont typeface="Wingdings" panose="05000000000000000000" pitchFamily="2" charset="2"/>
              <a:buChar char="ü"/>
            </a:pPr>
            <a:r>
              <a:rPr lang="en-US" baseline="-25000" dirty="0">
                <a:latin typeface="Abadi" panose="020B0604020104020204" pitchFamily="34" charset="0"/>
              </a:rPr>
              <a:t>We then cleaned the data, checked for missing values and fill in missing values where necessary.</a:t>
            </a:r>
          </a:p>
          <a:p>
            <a:pPr>
              <a:buFont typeface="Wingdings" panose="05000000000000000000" pitchFamily="2" charset="2"/>
              <a:buChar char="ü"/>
            </a:pPr>
            <a:r>
              <a:rPr lang="en-US" baseline="-25000" dirty="0">
                <a:latin typeface="Abadi" panose="020B0604020104020204" pitchFamily="34" charset="0"/>
              </a:rPr>
              <a:t>In addition, we performed web scraping from Wikipedia for Falcon 9 launch records with </a:t>
            </a:r>
            <a:r>
              <a:rPr lang="en-US" baseline="-25000" dirty="0" err="1">
                <a:latin typeface="Abadi" panose="020B0604020104020204" pitchFamily="34" charset="0"/>
              </a:rPr>
              <a:t>BeautifulSoup</a:t>
            </a:r>
            <a:r>
              <a:rPr lang="en-US" baseline="-25000" dirty="0">
                <a:latin typeface="Abadi" panose="020B0604020104020204" pitchFamily="34" charset="0"/>
              </a:rPr>
              <a:t>.</a:t>
            </a:r>
          </a:p>
          <a:p>
            <a:pPr>
              <a:buFont typeface="Wingdings" panose="05000000000000000000" pitchFamily="2" charset="2"/>
              <a:buChar char="ü"/>
            </a:pPr>
            <a:r>
              <a:rPr lang="en-US" baseline="-25000" dirty="0">
                <a:latin typeface="Abadi" panose="020B0604020104020204" pitchFamily="34" charset="0"/>
              </a:rPr>
              <a:t>The objective was to extract the launch records as HTML table, parse the table and convert it to a pandas </a:t>
            </a:r>
            <a:r>
              <a:rPr lang="en-US" baseline="-25000" dirty="0" err="1">
                <a:latin typeface="Abadi" panose="020B0604020104020204" pitchFamily="34" charset="0"/>
              </a:rPr>
              <a:t>dataframe</a:t>
            </a:r>
            <a:r>
              <a:rPr lang="en-US" baseline="-25000" dirty="0">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1"/>
                </a:solidFill>
                <a:latin typeface="Abadi" panose="020B0604020104020204" pitchFamily="34" charset="0"/>
              </a:rPr>
              <a:t>https://github.com/MarianaPetriv/Data-Science-SpaceX-Falcon9/blob/main/jupyter-labs-spacex-data-collection-api.ipynb</a:t>
            </a:r>
            <a:endParaRPr lang="en-US" dirty="0">
              <a:solidFill>
                <a:schemeClr val="accent1"/>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5CAAFD67-CF4F-4DE3-811D-61ADD29E86A3}"/>
              </a:ext>
            </a:extLst>
          </p:cNvPr>
          <p:cNvPicPr>
            <a:picLocks noChangeAspect="1"/>
          </p:cNvPicPr>
          <p:nvPr/>
        </p:nvPicPr>
        <p:blipFill>
          <a:blip r:embed="rId3"/>
          <a:stretch>
            <a:fillRect/>
          </a:stretch>
        </p:blipFill>
        <p:spPr>
          <a:xfrm>
            <a:off x="5910262" y="1580827"/>
            <a:ext cx="5682470" cy="473852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331514"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parsed the table and converted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link to the notebook is </a:t>
            </a:r>
            <a:r>
              <a:rPr lang="en-US" sz="2200" dirty="0">
                <a:solidFill>
                  <a:schemeClr val="accent1"/>
                </a:solidFill>
                <a:latin typeface="Abadi" panose="020B0604020104020204" pitchFamily="34" charset="0"/>
              </a:rPr>
              <a:t>https://github.com/MarianaPetriv/Data-Science-SpaceX-Falcon9/blob/main/jupyter-labs-webscraping%20(1).ipynb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a:extLst>
              <a:ext uri="{FF2B5EF4-FFF2-40B4-BE49-F238E27FC236}">
                <a16:creationId xmlns:a16="http://schemas.microsoft.com/office/drawing/2014/main" id="{64B60D87-0EA6-44E4-91EA-33DB18E9054C}"/>
              </a:ext>
            </a:extLst>
          </p:cNvPr>
          <p:cNvPicPr>
            <a:picLocks noChangeAspect="1"/>
          </p:cNvPicPr>
          <p:nvPr/>
        </p:nvPicPr>
        <p:blipFill>
          <a:blip r:embed="rId3"/>
          <a:stretch>
            <a:fillRect/>
          </a:stretch>
        </p:blipFill>
        <p:spPr>
          <a:xfrm>
            <a:off x="5616574" y="1518834"/>
            <a:ext cx="6048375" cy="464811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264</TotalTime>
  <Words>1512</Words>
  <Application>Microsoft Office PowerPoint</Application>
  <PresentationFormat>Widescreen</PresentationFormat>
  <Paragraphs>209</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Mariana</cp:lastModifiedBy>
  <cp:revision>223</cp:revision>
  <dcterms:created xsi:type="dcterms:W3CDTF">2021-04-29T18:58:34Z</dcterms:created>
  <dcterms:modified xsi:type="dcterms:W3CDTF">2025-01-31T00:10:43Z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